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64866B3B.xml" ContentType="application/vnd.ms-powerpoint.comments+xml"/>
  <Override PartName="/ppt/comments/modernComment_100_7C6E72C3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60" r:id="rId1"/>
  </p:sldMasterIdLst>
  <p:sldIdLst>
    <p:sldId id="257" r:id="rId2"/>
    <p:sldId id="256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6D72C8-70FC-EEE5-EDC3-17E0C3EA5508}" name="Yifu Chen" initials="YC" userId="S::rechen0722@unm.edu::38072524-af13-4a75-ab47-315e1978e0f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617" autoAdjust="0"/>
    <p:restoredTop sz="94660"/>
  </p:normalViewPr>
  <p:slideViewPr>
    <p:cSldViewPr snapToGrid="0">
      <p:cViewPr>
        <p:scale>
          <a:sx n="25" d="100"/>
          <a:sy n="25" d="100"/>
        </p:scale>
        <p:origin x="309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omments/modernComment_100_7C6E72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923125-459F-43B7-9CEC-ACA6BDD35A53}" authorId="{306D72C8-70FC-EEE5-EDC3-17E0C3EA5508}" created="2024-07-26T19:46:30.82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87613123" sldId="256"/>
      <ac:picMk id="15" creationId="{D01AB0FF-24DD-DCAE-53C8-7AA302BDFD2D}"/>
    </ac:deMkLst>
    <p188:txBody>
      <a:bodyPr/>
      <a:lstStyle/>
      <a:p>
        <a:r>
          <a:rPr lang="en-US"/>
          <a:t>SPT-3G: A Next-Generation Cosmic Microwave Background
 Polarization Experiment on the South Pole Telescope</a:t>
        </a:r>
      </a:p>
    </p188:txBody>
  </p188:cm>
  <p188:cm id="{3FA5C03B-A2AF-48DC-B216-775B2D55230A}" authorId="{306D72C8-70FC-EEE5-EDC3-17E0C3EA5508}" created="2024-07-26T20:14:14.6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87613123" sldId="256"/>
      <ac:spMk id="29" creationId="{B1AEACBE-2DA0-0369-DA08-73CC81D0E004}"/>
    </ac:deMkLst>
    <p188:txBody>
      <a:bodyPr/>
      <a:lstStyle/>
      <a:p>
        <a:r>
          <a:rPr lang="en-US"/>
          <a:t>2.3.4 SQUID Tuning
file:///D:/UNM/24Summer/QuReseach/code/SQUID/190603_howe_thesis_final.pdf
</a:t>
        </a:r>
      </a:p>
    </p188:txBody>
  </p188:cm>
</p188:cmLst>
</file>

<file path=ppt/comments/modernComment_101_64866B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085E59-BCA0-4075-AF80-6514EA603B0C}" authorId="{306D72C8-70FC-EEE5-EDC3-17E0C3EA5508}" created="2024-07-26T21:15:02.581">
    <pc:sldMkLst xmlns:pc="http://schemas.microsoft.com/office/powerpoint/2013/main/command">
      <pc:docMk/>
      <pc:sldMk cId="1686530875" sldId="257"/>
    </pc:sldMkLst>
    <p188:txBody>
      <a:bodyPr/>
      <a:lstStyle/>
      <a:p>
        <a:r>
          <a:rPr lang="en-US"/>
          <a:t>https://www.esa.int/ESA_Multimedia/Images/2018/07/Planck_s_view_of_the_cosmic_microwave_background</a:t>
        </a:r>
      </a:p>
    </p188:txBody>
  </p188:cm>
  <p188:cm id="{9F19E709-FF57-4D1C-8BD4-6291B769E984}" authorId="{306D72C8-70FC-EEE5-EDC3-17E0C3EA5508}" created="2024-07-26T21:15:44.50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86530875" sldId="257"/>
      <ac:picMk id="15" creationId="{D01AB0FF-24DD-DCAE-53C8-7AA302BDFD2D}"/>
    </ac:deMkLst>
    <p188:txBody>
      <a:bodyPr/>
      <a:lstStyle/>
      <a:p>
        <a:r>
          <a:rPr lang="en-US"/>
          <a:t>SPT-3G: A Next-Generation Cosmic Microwave Background
 Polarization Experiment on the South Pole Telescope</a:t>
        </a:r>
      </a:p>
    </p188:txBody>
  </p188:cm>
  <p188:cm id="{A7F30247-5743-41D5-B44F-9A98B8BBA32C}" authorId="{306D72C8-70FC-EEE5-EDC3-17E0C3EA5508}" created="2024-07-26T21:15:58.37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86530875" sldId="257"/>
      <ac:spMk id="29" creationId="{B1AEACBE-2DA0-0369-DA08-73CC81D0E004}"/>
      <ac:txMk cp="0" len="13">
        <ac:context len="14" hash="4189600456"/>
      </ac:txMk>
    </ac:txMkLst>
    <p188:pos x="6056085" y="1081112"/>
    <p188:txBody>
      <a:bodyPr/>
      <a:lstStyle/>
      <a:p>
        <a:r>
          <a:rPr lang="en-US"/>
          <a:t>2.3.4 SQUID Tuning
file:///D:/UNM/24Summer/QuReseach/code/SQUID/190603_howe_thesis_final.pdf</a:t>
        </a:r>
      </a:p>
    </p188:txBody>
  </p188:cm>
  <p188:cm id="{E3FF7CDD-8967-4AF0-B51E-6ED4373B60B2}" authorId="{306D72C8-70FC-EEE5-EDC3-17E0C3EA5508}" created="2024-07-26T21:30:33.98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86530875" sldId="257"/>
      <ac:spMk id="36" creationId="{C3F561B5-3B95-0581-FE19-7BA4A7534B2C}"/>
      <ac:txMk cp="116" len="22">
        <ac:context len="143" hash="2701082594"/>
      </ac:txMk>
    </ac:txMkLst>
    <p188:pos x="6877440" y="2635253"/>
    <p188:txBody>
      <a:bodyPr/>
      <a:lstStyle/>
      <a:p>
        <a:r>
          <a:rPr lang="en-US"/>
          <a:t>https://doi.org/10.48550/arXiv.2403.17925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0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8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9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5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2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1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8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7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4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9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4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175859-B553-431C-955B-1B6E71A1C5C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D4414C-50AA-4E06-A480-ED95C890C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microsoft.com/office/2018/10/relationships/comments" Target="../comments/modernComment_101_64866B3B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microsoft.com/office/2018/10/relationships/comments" Target="../comments/modernComment_100_7C6E72C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.svg"/><Relationship Id="rId5" Type="http://schemas.openxmlformats.org/officeDocument/2006/relationships/image" Target="../media/image2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918038A-4CF6-4562-3655-F1560CDC5F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3671" y="12981523"/>
            <a:ext cx="5118996" cy="3839247"/>
          </a:xfrm>
          <a:prstGeom prst="rect">
            <a:avLst/>
          </a:prstGeom>
        </p:spPr>
      </p:pic>
      <p:pic>
        <p:nvPicPr>
          <p:cNvPr id="7" name="Picture 6" descr="A diagram of a hexagon with different colored lines&#10;&#10;Description automatically generated">
            <a:extLst>
              <a:ext uri="{FF2B5EF4-FFF2-40B4-BE49-F238E27FC236}">
                <a16:creationId xmlns:a16="http://schemas.microsoft.com/office/drawing/2014/main" id="{0FFA82E7-8A88-6CA4-566E-4412ED4775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81242" y="13450347"/>
            <a:ext cx="3963396" cy="2952000"/>
          </a:xfrm>
          <a:prstGeom prst="rect">
            <a:avLst/>
          </a:prstGeom>
        </p:spPr>
      </p:pic>
      <p:pic>
        <p:nvPicPr>
          <p:cNvPr id="9" name="Picture 8" descr="A hexagon with a rainbow colored line&#10;&#10;Description automatically generated with medium confidence">
            <a:extLst>
              <a:ext uri="{FF2B5EF4-FFF2-40B4-BE49-F238E27FC236}">
                <a16:creationId xmlns:a16="http://schemas.microsoft.com/office/drawing/2014/main" id="{04570DA8-B378-785A-9585-D80791D8FA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22285" y="13150074"/>
            <a:ext cx="3954315" cy="3502143"/>
          </a:xfrm>
          <a:prstGeom prst="rect">
            <a:avLst/>
          </a:prstGeom>
        </p:spPr>
      </p:pic>
      <p:pic>
        <p:nvPicPr>
          <p:cNvPr id="11" name="Picture 10" descr="A hexagon with many small dots&#10;&#10;Description automatically generated">
            <a:extLst>
              <a:ext uri="{FF2B5EF4-FFF2-40B4-BE49-F238E27FC236}">
                <a16:creationId xmlns:a16="http://schemas.microsoft.com/office/drawing/2014/main" id="{609DA931-80BE-92F8-3295-BABBE21469B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7921" y="9074398"/>
            <a:ext cx="5095290" cy="3821467"/>
          </a:xfrm>
          <a:prstGeom prst="rect">
            <a:avLst/>
          </a:prstGeom>
        </p:spPr>
      </p:pic>
      <p:pic>
        <p:nvPicPr>
          <p:cNvPr id="13" name="Picture 12" descr="A graph with a bar and a chart&#10;&#10;Description automatically generated with medium confidence">
            <a:extLst>
              <a:ext uri="{FF2B5EF4-FFF2-40B4-BE49-F238E27FC236}">
                <a16:creationId xmlns:a16="http://schemas.microsoft.com/office/drawing/2014/main" id="{FAB2E34B-4557-DF8D-4CB2-9FA4F0115CC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10542" y="9148102"/>
            <a:ext cx="5042125" cy="37815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BB0A216-1488-14D5-905F-EE9B94E54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704822" y="21461621"/>
            <a:ext cx="4794793" cy="360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B28D765-6B83-1AAE-0BA1-E566AC1F3E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351813" y="17827919"/>
            <a:ext cx="4794793" cy="36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B79320C-3DA2-D127-4B0E-10BBE120BD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395356" y="21552648"/>
            <a:ext cx="4794793" cy="360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A7076F3-A821-D5B7-984B-8441B6B93A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31091" y="17893935"/>
            <a:ext cx="4794793" cy="360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8503D17-7B37-5151-3324-96ED13D77A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4168" y="21461622"/>
            <a:ext cx="4794793" cy="360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B3158C-F637-6846-A637-229B635512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50437" y="17670877"/>
            <a:ext cx="4794793" cy="36000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B9ABBEC-4E3C-DB18-CC75-73DCCD2B4E26}"/>
              </a:ext>
            </a:extLst>
          </p:cNvPr>
          <p:cNvSpPr/>
          <p:nvPr/>
        </p:nvSpPr>
        <p:spPr>
          <a:xfrm>
            <a:off x="355600" y="4316488"/>
            <a:ext cx="43056629" cy="4077488"/>
          </a:xfrm>
          <a:prstGeom prst="roundRect">
            <a:avLst>
              <a:gd name="adj" fmla="val 11767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42B040-BE1D-3909-F951-2C662AE65827}"/>
              </a:ext>
            </a:extLst>
          </p:cNvPr>
          <p:cNvSpPr/>
          <p:nvPr/>
        </p:nvSpPr>
        <p:spPr>
          <a:xfrm>
            <a:off x="355600" y="8814004"/>
            <a:ext cx="43056629" cy="8291468"/>
          </a:xfrm>
          <a:prstGeom prst="roundRect">
            <a:avLst>
              <a:gd name="adj" fmla="val 6279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78ECEB-4297-97A5-7E08-7609B10D74D2}"/>
              </a:ext>
            </a:extLst>
          </p:cNvPr>
          <p:cNvSpPr/>
          <p:nvPr/>
        </p:nvSpPr>
        <p:spPr>
          <a:xfrm>
            <a:off x="328525" y="17421149"/>
            <a:ext cx="43029554" cy="8675990"/>
          </a:xfrm>
          <a:prstGeom prst="roundRect">
            <a:avLst>
              <a:gd name="adj" fmla="val 6548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3114A42-3620-45F1-9DE7-17363133E8D3}"/>
              </a:ext>
            </a:extLst>
          </p:cNvPr>
          <p:cNvSpPr/>
          <p:nvPr/>
        </p:nvSpPr>
        <p:spPr>
          <a:xfrm>
            <a:off x="355601" y="26412816"/>
            <a:ext cx="20084648" cy="6217574"/>
          </a:xfrm>
          <a:prstGeom prst="roundRect">
            <a:avLst>
              <a:gd name="adj" fmla="val 10936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F31B38-1E4F-2C8D-DBE4-560374F34896}"/>
              </a:ext>
            </a:extLst>
          </p:cNvPr>
          <p:cNvSpPr txBox="1"/>
          <p:nvPr/>
        </p:nvSpPr>
        <p:spPr>
          <a:xfrm>
            <a:off x="829291" y="8808038"/>
            <a:ext cx="1556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Wafer mapping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AEACBE-2DA0-0369-DA08-73CC81D0E004}"/>
              </a:ext>
            </a:extLst>
          </p:cNvPr>
          <p:cNvSpPr txBox="1"/>
          <p:nvPr/>
        </p:nvSpPr>
        <p:spPr>
          <a:xfrm>
            <a:off x="562429" y="17468145"/>
            <a:ext cx="1556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SQUID Tuning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1E0C2E-98A3-613C-C2D0-DB9AC1BAAE63}"/>
              </a:ext>
            </a:extLst>
          </p:cNvPr>
          <p:cNvSpPr txBox="1"/>
          <p:nvPr/>
        </p:nvSpPr>
        <p:spPr>
          <a:xfrm>
            <a:off x="916412" y="26521869"/>
            <a:ext cx="1556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(future work)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3DF245-F973-B2C1-8B1E-0B380195AF50}"/>
              </a:ext>
            </a:extLst>
          </p:cNvPr>
          <p:cNvSpPr txBox="1"/>
          <p:nvPr/>
        </p:nvSpPr>
        <p:spPr>
          <a:xfrm>
            <a:off x="27014288" y="18218630"/>
            <a:ext cx="1378536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New </a:t>
            </a:r>
          </a:p>
          <a:p>
            <a:r>
              <a:rPr lang="en-US" sz="13800" dirty="0"/>
              <a:t>FIG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126E2F8-30B4-8D2C-8F7D-9A1F7BE6DE6E}"/>
              </a:ext>
            </a:extLst>
          </p:cNvPr>
          <p:cNvSpPr/>
          <p:nvPr/>
        </p:nvSpPr>
        <p:spPr>
          <a:xfrm>
            <a:off x="20703333" y="26371326"/>
            <a:ext cx="14435749" cy="625906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8152A-7D6D-3D4A-FEF8-4945B77787E9}"/>
              </a:ext>
            </a:extLst>
          </p:cNvPr>
          <p:cNvSpPr txBox="1"/>
          <p:nvPr/>
        </p:nvSpPr>
        <p:spPr>
          <a:xfrm>
            <a:off x="6890658" y="288010"/>
            <a:ext cx="3017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Wafer and SQUID for better measurement the CMB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6D48C-DF21-3917-570F-CD2C1482222E}"/>
              </a:ext>
            </a:extLst>
          </p:cNvPr>
          <p:cNvSpPr txBox="1"/>
          <p:nvPr/>
        </p:nvSpPr>
        <p:spPr>
          <a:xfrm>
            <a:off x="0" y="3099762"/>
            <a:ext cx="4387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5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for High Technology Materials and Department of Physics and Astronomy, University of New Mexico, Albuquerque, NM, USA </a:t>
            </a:r>
          </a:p>
        </p:txBody>
      </p:sp>
      <p:pic>
        <p:nvPicPr>
          <p:cNvPr id="17" name="Picture 16" descr="A black background with red letters and text&#10;&#10;Description automatically generated">
            <a:extLst>
              <a:ext uri="{FF2B5EF4-FFF2-40B4-BE49-F238E27FC236}">
                <a16:creationId xmlns:a16="http://schemas.microsoft.com/office/drawing/2014/main" id="{E8C24A04-2A0E-56B3-215C-366B5D3B4ACB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5315" y="-188518"/>
            <a:ext cx="4640544" cy="3326674"/>
          </a:xfrm>
          <a:prstGeom prst="rect">
            <a:avLst/>
          </a:prstGeom>
        </p:spPr>
      </p:pic>
      <p:pic>
        <p:nvPicPr>
          <p:cNvPr id="21" name="Picture 20" descr="A red and blue logo&#10;&#10;Description automatically generated">
            <a:extLst>
              <a:ext uri="{FF2B5EF4-FFF2-40B4-BE49-F238E27FC236}">
                <a16:creationId xmlns:a16="http://schemas.microsoft.com/office/drawing/2014/main" id="{8643DEDC-30FD-43BE-93AB-1BB3499798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3725" y="28090"/>
            <a:ext cx="4640543" cy="1933560"/>
          </a:xfrm>
          <a:prstGeom prst="rect">
            <a:avLst/>
          </a:prstGeom>
        </p:spPr>
      </p:pic>
      <p:pic>
        <p:nvPicPr>
          <p:cNvPr id="15" name="Picture 14" descr="A hexagon shaped structure with many white balls&#10;&#10;Description automatically generated">
            <a:extLst>
              <a:ext uri="{FF2B5EF4-FFF2-40B4-BE49-F238E27FC236}">
                <a16:creationId xmlns:a16="http://schemas.microsoft.com/office/drawing/2014/main" id="{D01AB0FF-24DD-DCAE-53C8-7AA302BDFD2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83377" y="9379409"/>
            <a:ext cx="4863664" cy="33189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9DE064F-A743-3A68-DF20-756F9770B8C1}"/>
              </a:ext>
            </a:extLst>
          </p:cNvPr>
          <p:cNvSpPr txBox="1"/>
          <p:nvPr/>
        </p:nvSpPr>
        <p:spPr>
          <a:xfrm>
            <a:off x="1635617" y="4704420"/>
            <a:ext cx="51428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5EEBD1-E9B4-2EFA-6854-76750431D39E}"/>
              </a:ext>
            </a:extLst>
          </p:cNvPr>
          <p:cNvSpPr txBox="1"/>
          <p:nvPr/>
        </p:nvSpPr>
        <p:spPr>
          <a:xfrm>
            <a:off x="20992874" y="26371327"/>
            <a:ext cx="43243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F561B5-3B95-0581-FE19-7BA4A7534B2C}"/>
              </a:ext>
            </a:extLst>
          </p:cNvPr>
          <p:cNvSpPr txBox="1"/>
          <p:nvPr/>
        </p:nvSpPr>
        <p:spPr>
          <a:xfrm>
            <a:off x="20842427" y="27336747"/>
            <a:ext cx="1324561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ESA/Planck Collaboration (2018).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A. Benson, et al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Proceedings of </a:t>
            </a: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SPIE (2014).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L.A. Howe, Doctor thesis (2019).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 Prabhu, </a:t>
            </a:r>
            <a:r>
              <a:rPr lang="en-US" sz="4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ApJ</a:t>
            </a: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(2024).</a:t>
            </a:r>
          </a:p>
          <a:p>
            <a:pPr marL="914400" indent="-914400">
              <a:buFont typeface="+mj-lt"/>
              <a:buAutoNum type="arabicPeriod"/>
            </a:pPr>
            <a:endParaRPr lang="en-US" sz="4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914400">
              <a:buFont typeface="+mj-lt"/>
              <a:buAutoNum type="arabicPeriod"/>
            </a:pPr>
            <a:endParaRPr lang="en-US" sz="4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914400">
              <a:buFont typeface="+mj-lt"/>
              <a:buAutoNum type="arabicPeriod"/>
            </a:pPr>
            <a:endParaRPr lang="en-US" sz="4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D2FD386-8CC0-D1B5-79CE-E7F920781BD4}"/>
              </a:ext>
            </a:extLst>
          </p:cNvPr>
          <p:cNvSpPr/>
          <p:nvPr/>
        </p:nvSpPr>
        <p:spPr>
          <a:xfrm>
            <a:off x="35402166" y="26412816"/>
            <a:ext cx="8010064" cy="621757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3A74E3-4D8D-7097-AF57-22A44E9F46F8}"/>
              </a:ext>
            </a:extLst>
          </p:cNvPr>
          <p:cNvSpPr txBox="1"/>
          <p:nvPr/>
        </p:nvSpPr>
        <p:spPr>
          <a:xfrm>
            <a:off x="35768723" y="26438563"/>
            <a:ext cx="54715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F63A83-5D1D-EADA-7D07-C2C57D31B78A}"/>
              </a:ext>
            </a:extLst>
          </p:cNvPr>
          <p:cNvSpPr txBox="1"/>
          <p:nvPr/>
        </p:nvSpPr>
        <p:spPr>
          <a:xfrm>
            <a:off x="11224307" y="1764482"/>
            <a:ext cx="2198793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Yifu Chen</a:t>
            </a:r>
            <a:r>
              <a:rPr lang="en-US" sz="6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Dr. Darcy Barron</a:t>
            </a:r>
            <a:r>
              <a:rPr lang="en-US" sz="6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0D929A-E87E-F19E-F259-CD845DABFF5C}"/>
              </a:ext>
            </a:extLst>
          </p:cNvPr>
          <p:cNvSpPr txBox="1"/>
          <p:nvPr/>
        </p:nvSpPr>
        <p:spPr>
          <a:xfrm>
            <a:off x="2137893" y="9808888"/>
            <a:ext cx="81546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 about wafer?</a:t>
            </a:r>
            <a:endParaRPr lang="en-US" sz="6000" dirty="0"/>
          </a:p>
          <a:p>
            <a:r>
              <a:rPr lang="en-US" sz="6000" dirty="0"/>
              <a:t>Why important? </a:t>
            </a:r>
            <a:br>
              <a:rPr lang="en-US" sz="6000" dirty="0"/>
            </a:br>
            <a:r>
              <a:rPr lang="en-US" sz="6000" dirty="0"/>
              <a:t>avoid detector crosstalk</a:t>
            </a:r>
          </a:p>
        </p:txBody>
      </p:sp>
      <p:pic>
        <p:nvPicPr>
          <p:cNvPr id="40" name="Picture 39" descr="A close-up of a colorful oval&#10;&#10;Description automatically generated">
            <a:extLst>
              <a:ext uri="{FF2B5EF4-FFF2-40B4-BE49-F238E27FC236}">
                <a16:creationId xmlns:a16="http://schemas.microsoft.com/office/drawing/2014/main" id="{4AA6DB2A-3D01-C99E-6FD7-3028F0C93F1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053027" y="4543670"/>
            <a:ext cx="7235173" cy="3623123"/>
          </a:xfrm>
          <a:custGeom>
            <a:avLst/>
            <a:gdLst>
              <a:gd name="connsiteX0" fmla="*/ 16778932 w 33557864"/>
              <a:gd name="connsiteY0" fmla="*/ 0 h 16804613"/>
              <a:gd name="connsiteX1" fmla="*/ 33557864 w 33557864"/>
              <a:gd name="connsiteY1" fmla="*/ 8402305 h 16804613"/>
              <a:gd name="connsiteX2" fmla="*/ 16778932 w 33557864"/>
              <a:gd name="connsiteY2" fmla="*/ 16804613 h 16804613"/>
              <a:gd name="connsiteX3" fmla="*/ 0 w 33557864"/>
              <a:gd name="connsiteY3" fmla="*/ 8402305 h 16804613"/>
              <a:gd name="connsiteX4" fmla="*/ 16778932 w 33557864"/>
              <a:gd name="connsiteY4" fmla="*/ 0 h 1680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7864" h="16804613">
                <a:moveTo>
                  <a:pt x="16778932" y="0"/>
                </a:moveTo>
                <a:cubicBezTo>
                  <a:pt x="26045682" y="0"/>
                  <a:pt x="33557864" y="3761841"/>
                  <a:pt x="33557864" y="8402305"/>
                </a:cubicBezTo>
                <a:cubicBezTo>
                  <a:pt x="33557864" y="13042771"/>
                  <a:pt x="26045682" y="16804613"/>
                  <a:pt x="16778932" y="16804613"/>
                </a:cubicBezTo>
                <a:cubicBezTo>
                  <a:pt x="7512185" y="16804613"/>
                  <a:pt x="0" y="13042771"/>
                  <a:pt x="0" y="8402305"/>
                </a:cubicBezTo>
                <a:cubicBezTo>
                  <a:pt x="0" y="3761841"/>
                  <a:pt x="7512185" y="0"/>
                  <a:pt x="167789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6530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918038A-4CF6-4562-3655-F1560CDC5F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9876" y="19859532"/>
            <a:ext cx="5852172" cy="4389129"/>
          </a:xfrm>
          <a:prstGeom prst="rect">
            <a:avLst/>
          </a:prstGeom>
        </p:spPr>
      </p:pic>
      <p:pic>
        <p:nvPicPr>
          <p:cNvPr id="7" name="Picture 6" descr="A diagram of a hexagon with different colored lines&#10;&#10;Description automatically generated">
            <a:extLst>
              <a:ext uri="{FF2B5EF4-FFF2-40B4-BE49-F238E27FC236}">
                <a16:creationId xmlns:a16="http://schemas.microsoft.com/office/drawing/2014/main" id="{0FFA82E7-8A88-6CA4-566E-4412ED47752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3790" y="24980851"/>
            <a:ext cx="5852172" cy="4389129"/>
          </a:xfrm>
          <a:prstGeom prst="rect">
            <a:avLst/>
          </a:prstGeom>
        </p:spPr>
      </p:pic>
      <p:pic>
        <p:nvPicPr>
          <p:cNvPr id="9" name="Picture 8" descr="A hexagon with a rainbow colored line&#10;&#10;Description automatically generated with medium confidence">
            <a:extLst>
              <a:ext uri="{FF2B5EF4-FFF2-40B4-BE49-F238E27FC236}">
                <a16:creationId xmlns:a16="http://schemas.microsoft.com/office/drawing/2014/main" id="{04570DA8-B378-785A-9585-D80791D8FA2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8167" y="24980851"/>
            <a:ext cx="5852172" cy="4389129"/>
          </a:xfrm>
          <a:prstGeom prst="rect">
            <a:avLst/>
          </a:prstGeom>
        </p:spPr>
      </p:pic>
      <p:pic>
        <p:nvPicPr>
          <p:cNvPr id="11" name="Picture 10" descr="A hexagon with many small dots&#10;&#10;Description automatically generated">
            <a:extLst>
              <a:ext uri="{FF2B5EF4-FFF2-40B4-BE49-F238E27FC236}">
                <a16:creationId xmlns:a16="http://schemas.microsoft.com/office/drawing/2014/main" id="{609DA931-80BE-92F8-3295-BABBE21469B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8813" y="14216801"/>
            <a:ext cx="6678017" cy="5008512"/>
          </a:xfrm>
          <a:prstGeom prst="rect">
            <a:avLst/>
          </a:prstGeom>
        </p:spPr>
      </p:pic>
      <p:pic>
        <p:nvPicPr>
          <p:cNvPr id="13" name="Picture 12" descr="A graph with a bar and a chart&#10;&#10;Description automatically generated with medium confidence">
            <a:extLst>
              <a:ext uri="{FF2B5EF4-FFF2-40B4-BE49-F238E27FC236}">
                <a16:creationId xmlns:a16="http://schemas.microsoft.com/office/drawing/2014/main" id="{FAB2E34B-4557-DF8D-4CB2-9FA4F0115CC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259" y="19859532"/>
            <a:ext cx="5852172" cy="43891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BB0A216-1488-14D5-905F-EE9B94E54B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01516" y="10704457"/>
            <a:ext cx="5848350" cy="43910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B28D765-6B83-1AAE-0BA1-E566AC1F3E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292050" y="6404459"/>
            <a:ext cx="5848350" cy="43910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B79320C-3DA2-D127-4B0E-10BBE120BD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292050" y="10795484"/>
            <a:ext cx="5848350" cy="439102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A7076F3-A821-D5B7-984B-8441B6B93A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571328" y="6470475"/>
            <a:ext cx="5848350" cy="43910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8503D17-7B37-5151-3324-96ED13D77A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720862" y="10704458"/>
            <a:ext cx="5848350" cy="43910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EB3158C-F637-6846-A637-229B635512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570416" y="6313433"/>
            <a:ext cx="5848350" cy="439102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B9ABBEC-4E3C-DB18-CC75-73DCCD2B4E26}"/>
              </a:ext>
            </a:extLst>
          </p:cNvPr>
          <p:cNvSpPr/>
          <p:nvPr/>
        </p:nvSpPr>
        <p:spPr>
          <a:xfrm>
            <a:off x="355600" y="4708374"/>
            <a:ext cx="20814739" cy="7812296"/>
          </a:xfrm>
          <a:prstGeom prst="roundRect">
            <a:avLst>
              <a:gd name="adj" fmla="val 11767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42B040-BE1D-3909-F951-2C662AE65827}"/>
              </a:ext>
            </a:extLst>
          </p:cNvPr>
          <p:cNvSpPr/>
          <p:nvPr/>
        </p:nvSpPr>
        <p:spPr>
          <a:xfrm>
            <a:off x="355600" y="12886034"/>
            <a:ext cx="20814739" cy="16790028"/>
          </a:xfrm>
          <a:prstGeom prst="roundRect">
            <a:avLst>
              <a:gd name="adj" fmla="val 6279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78ECEB-4297-97A5-7E08-7609B10D74D2}"/>
              </a:ext>
            </a:extLst>
          </p:cNvPr>
          <p:cNvSpPr/>
          <p:nvPr/>
        </p:nvSpPr>
        <p:spPr>
          <a:xfrm>
            <a:off x="22570416" y="4708374"/>
            <a:ext cx="20965184" cy="17567184"/>
          </a:xfrm>
          <a:prstGeom prst="roundRect">
            <a:avLst>
              <a:gd name="adj" fmla="val 6548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3114A42-3620-45F1-9DE7-17363133E8D3}"/>
              </a:ext>
            </a:extLst>
          </p:cNvPr>
          <p:cNvSpPr/>
          <p:nvPr/>
        </p:nvSpPr>
        <p:spPr>
          <a:xfrm>
            <a:off x="22570415" y="22662672"/>
            <a:ext cx="20973649" cy="5740896"/>
          </a:xfrm>
          <a:prstGeom prst="roundRect">
            <a:avLst>
              <a:gd name="adj" fmla="val 10936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B203E4-A909-8038-440C-AD033A5B1788}"/>
              </a:ext>
            </a:extLst>
          </p:cNvPr>
          <p:cNvSpPr txBox="1"/>
          <p:nvPr/>
        </p:nvSpPr>
        <p:spPr>
          <a:xfrm>
            <a:off x="10410433" y="5558449"/>
            <a:ext cx="490773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CMB FIG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F31B38-1E4F-2C8D-DBE4-560374F34896}"/>
              </a:ext>
            </a:extLst>
          </p:cNvPr>
          <p:cNvSpPr txBox="1"/>
          <p:nvPr/>
        </p:nvSpPr>
        <p:spPr>
          <a:xfrm>
            <a:off x="2805264" y="13118751"/>
            <a:ext cx="1556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Wafer mapping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AEACBE-2DA0-0369-DA08-73CC81D0E004}"/>
              </a:ext>
            </a:extLst>
          </p:cNvPr>
          <p:cNvSpPr txBox="1"/>
          <p:nvPr/>
        </p:nvSpPr>
        <p:spPr>
          <a:xfrm>
            <a:off x="23735956" y="5388796"/>
            <a:ext cx="1556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SQUID Tuning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1E0C2E-98A3-613C-C2D0-DB9AC1BAAE63}"/>
              </a:ext>
            </a:extLst>
          </p:cNvPr>
          <p:cNvSpPr txBox="1"/>
          <p:nvPr/>
        </p:nvSpPr>
        <p:spPr>
          <a:xfrm>
            <a:off x="23131227" y="22771725"/>
            <a:ext cx="1556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(future work)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3DF245-F973-B2C1-8B1E-0B380195AF50}"/>
              </a:ext>
            </a:extLst>
          </p:cNvPr>
          <p:cNvSpPr txBox="1"/>
          <p:nvPr/>
        </p:nvSpPr>
        <p:spPr>
          <a:xfrm>
            <a:off x="23753059" y="15896036"/>
            <a:ext cx="160127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New FIG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126E2F8-30B4-8D2C-8F7D-9A1F7BE6DE6E}"/>
              </a:ext>
            </a:extLst>
          </p:cNvPr>
          <p:cNvSpPr/>
          <p:nvPr/>
        </p:nvSpPr>
        <p:spPr>
          <a:xfrm>
            <a:off x="22561950" y="28790682"/>
            <a:ext cx="20982114" cy="383970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8152A-7D6D-3D4A-FEF8-4945B77787E9}"/>
              </a:ext>
            </a:extLst>
          </p:cNvPr>
          <p:cNvSpPr txBox="1"/>
          <p:nvPr/>
        </p:nvSpPr>
        <p:spPr>
          <a:xfrm>
            <a:off x="6890658" y="288010"/>
            <a:ext cx="3017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Wafer and SQUID for better measurement the CMB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6D48C-DF21-3917-570F-CD2C1482222E}"/>
              </a:ext>
            </a:extLst>
          </p:cNvPr>
          <p:cNvSpPr txBox="1"/>
          <p:nvPr/>
        </p:nvSpPr>
        <p:spPr>
          <a:xfrm>
            <a:off x="0" y="3099762"/>
            <a:ext cx="4387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5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for High Technology Materials and Department of Physics and Astronomy, University of New Mexico, Albuquerque, NM, USA </a:t>
            </a:r>
          </a:p>
        </p:txBody>
      </p:sp>
      <p:pic>
        <p:nvPicPr>
          <p:cNvPr id="17" name="Picture 16" descr="A black background with red letters and text&#10;&#10;Description automatically generated">
            <a:extLst>
              <a:ext uri="{FF2B5EF4-FFF2-40B4-BE49-F238E27FC236}">
                <a16:creationId xmlns:a16="http://schemas.microsoft.com/office/drawing/2014/main" id="{E8C24A04-2A0E-56B3-215C-366B5D3B4ACB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5315" y="-188518"/>
            <a:ext cx="4640544" cy="3326674"/>
          </a:xfrm>
          <a:prstGeom prst="rect">
            <a:avLst/>
          </a:prstGeom>
        </p:spPr>
      </p:pic>
      <p:pic>
        <p:nvPicPr>
          <p:cNvPr id="21" name="Picture 20" descr="A red and blue logo&#10;&#10;Description automatically generated">
            <a:extLst>
              <a:ext uri="{FF2B5EF4-FFF2-40B4-BE49-F238E27FC236}">
                <a16:creationId xmlns:a16="http://schemas.microsoft.com/office/drawing/2014/main" id="{8643DEDC-30FD-43BE-93AB-1BB3499798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3725" y="28090"/>
            <a:ext cx="4640543" cy="1933560"/>
          </a:xfrm>
          <a:prstGeom prst="rect">
            <a:avLst/>
          </a:prstGeom>
        </p:spPr>
      </p:pic>
      <p:pic>
        <p:nvPicPr>
          <p:cNvPr id="15" name="Picture 14" descr="A hexagon shaped structure with many white balls&#10;&#10;Description automatically generated">
            <a:extLst>
              <a:ext uri="{FF2B5EF4-FFF2-40B4-BE49-F238E27FC236}">
                <a16:creationId xmlns:a16="http://schemas.microsoft.com/office/drawing/2014/main" id="{D01AB0FF-24DD-DCAE-53C8-7AA302BDFD2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85220" y="10142830"/>
            <a:ext cx="6359361" cy="43396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16258EF-2545-FB44-B9A1-1650D235E6C4}"/>
              </a:ext>
            </a:extLst>
          </p:cNvPr>
          <p:cNvSpPr txBox="1"/>
          <p:nvPr/>
        </p:nvSpPr>
        <p:spPr>
          <a:xfrm>
            <a:off x="2137893" y="15186509"/>
            <a:ext cx="58673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 about wafer?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DE064F-A743-3A68-DF20-756F9770B8C1}"/>
              </a:ext>
            </a:extLst>
          </p:cNvPr>
          <p:cNvSpPr txBox="1"/>
          <p:nvPr/>
        </p:nvSpPr>
        <p:spPr>
          <a:xfrm>
            <a:off x="1635617" y="5096307"/>
            <a:ext cx="51428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5EEBD1-E9B4-2EFA-6854-76750431D39E}"/>
              </a:ext>
            </a:extLst>
          </p:cNvPr>
          <p:cNvSpPr txBox="1"/>
          <p:nvPr/>
        </p:nvSpPr>
        <p:spPr>
          <a:xfrm>
            <a:off x="22720862" y="28710642"/>
            <a:ext cx="43243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F561B5-3B95-0581-FE19-7BA4A7534B2C}"/>
              </a:ext>
            </a:extLst>
          </p:cNvPr>
          <p:cNvSpPr txBox="1"/>
          <p:nvPr/>
        </p:nvSpPr>
        <p:spPr>
          <a:xfrm>
            <a:off x="22570415" y="29676062"/>
            <a:ext cx="132456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B. A. Benson, et al</a:t>
            </a:r>
            <a:r>
              <a:rPr lang="en-US" sz="4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., Proceedings of </a:t>
            </a:r>
            <a:r>
              <a:rPr lang="en-US" sz="48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SPIE (2014).</a:t>
            </a:r>
          </a:p>
          <a:p>
            <a:pPr marL="914400" indent="-914400">
              <a:buFont typeface="+mj-lt"/>
              <a:buAutoNum type="arabicPeriod"/>
            </a:pPr>
            <a:endParaRPr lang="en-US" sz="4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D2FD386-8CC0-D1B5-79CE-E7F920781BD4}"/>
              </a:ext>
            </a:extLst>
          </p:cNvPr>
          <p:cNvSpPr/>
          <p:nvPr/>
        </p:nvSpPr>
        <p:spPr>
          <a:xfrm>
            <a:off x="355600" y="30004199"/>
            <a:ext cx="20814739" cy="263886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3A74E3-4D8D-7097-AF57-22A44E9F46F8}"/>
              </a:ext>
            </a:extLst>
          </p:cNvPr>
          <p:cNvSpPr txBox="1"/>
          <p:nvPr/>
        </p:nvSpPr>
        <p:spPr>
          <a:xfrm>
            <a:off x="347136" y="30004199"/>
            <a:ext cx="52013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F63A83-5D1D-EADA-7D07-C2C57D31B78A}"/>
              </a:ext>
            </a:extLst>
          </p:cNvPr>
          <p:cNvSpPr txBox="1"/>
          <p:nvPr/>
        </p:nvSpPr>
        <p:spPr>
          <a:xfrm>
            <a:off x="11224307" y="1764482"/>
            <a:ext cx="2198793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Yifu Chen</a:t>
            </a:r>
            <a:r>
              <a:rPr lang="en-US" sz="6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Dr. Darcy Barron</a:t>
            </a:r>
            <a:r>
              <a:rPr lang="en-US" sz="6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0D929A-E87E-F19E-F259-CD845DABFF5C}"/>
              </a:ext>
            </a:extLst>
          </p:cNvPr>
          <p:cNvSpPr txBox="1"/>
          <p:nvPr/>
        </p:nvSpPr>
        <p:spPr>
          <a:xfrm>
            <a:off x="2217238" y="16349127"/>
            <a:ext cx="81546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Why important? </a:t>
            </a:r>
            <a:br>
              <a:rPr lang="en-US" sz="6000" dirty="0"/>
            </a:br>
            <a:r>
              <a:rPr lang="en-US" sz="6000" dirty="0"/>
              <a:t>avoid detector crosstalk</a:t>
            </a:r>
          </a:p>
        </p:txBody>
      </p:sp>
    </p:spTree>
    <p:extLst>
      <p:ext uri="{BB962C8B-B14F-4D97-AF65-F5344CB8AC3E}">
        <p14:creationId xmlns:p14="http://schemas.microsoft.com/office/powerpoint/2010/main" val="20876131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552</TotalTime>
  <Words>186</Words>
  <Application>Microsoft Office PowerPoint</Application>
  <PresentationFormat>Custom</PresentationFormat>
  <Paragraphs>33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Yifu Chen</dc:creator>
  <cp:lastModifiedBy>Yifu Chen</cp:lastModifiedBy>
  <cp:revision>9</cp:revision>
  <dcterms:created xsi:type="dcterms:W3CDTF">2024-07-23T22:15:46Z</dcterms:created>
  <dcterms:modified xsi:type="dcterms:W3CDTF">2024-07-26T21:46:07Z</dcterms:modified>
</cp:coreProperties>
</file>